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7" r:id="rId2"/>
    <p:sldId id="337" r:id="rId3"/>
    <p:sldId id="324" r:id="rId4"/>
    <p:sldId id="326" r:id="rId5"/>
    <p:sldId id="328" r:id="rId6"/>
    <p:sldId id="280" r:id="rId7"/>
    <p:sldId id="330" r:id="rId8"/>
    <p:sldId id="334" r:id="rId9"/>
    <p:sldId id="327" r:id="rId10"/>
    <p:sldId id="329" r:id="rId11"/>
    <p:sldId id="338" r:id="rId12"/>
    <p:sldId id="339" r:id="rId13"/>
    <p:sldId id="335" r:id="rId14"/>
    <p:sldId id="33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6" autoAdjust="0"/>
    <p:restoredTop sz="86395"/>
  </p:normalViewPr>
  <p:slideViewPr>
    <p:cSldViewPr snapToGrid="0" snapToObjects="1">
      <p:cViewPr varScale="1">
        <p:scale>
          <a:sx n="54" d="100"/>
          <a:sy n="54" d="100"/>
        </p:scale>
        <p:origin x="1024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8D59F-84DF-0C4A-A564-05F3AC6AA4FC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C607B-BC83-1C44-A501-8F981FF41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84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C607B-BC83-1C44-A501-8F981FF4146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0008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964FB6-5C09-D8AA-69EF-EF6428FE66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7F4F01C-AF82-C921-E7E5-604472513B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FD3B9F2-D224-FB19-25E0-AD2E154E62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5B6BFD-97CE-C851-669C-DCF5A7B4E4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C607B-BC83-1C44-A501-8F981FF4146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9897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C607B-BC83-1C44-A501-8F981FF4146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075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C89970-0CB5-A08C-04F8-BE81C3324D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CBFC7AA-C188-DF1E-9E92-2CFB57DD8C6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8F6229B-0C2A-8438-8184-5664F1E404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37F8A1-4EE4-29AB-24FC-A3C48C2987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C607B-BC83-1C44-A501-8F981FF4146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6117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7FC3E8-13C1-26C8-C9D1-6A16A2B44E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114E085-65AB-186B-C940-2BF6811B381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2914D12-6261-955D-1A65-7A290F4532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C9630A-C33D-7F0A-B53C-E23F68225D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C607B-BC83-1C44-A501-8F981FF4146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6843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19E5E0-D674-A0AD-C7C8-8D0E987DEF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E1CC480-9EFB-1583-69CB-D66BE49CE6C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360D9BE-9A69-9356-F9BD-37F77D0DF4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5120B2-0F87-5A65-CB55-22D4F47D49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C607B-BC83-1C44-A501-8F981FF4146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559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C607B-BC83-1C44-A501-8F981FF414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62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C607B-BC83-1C44-A501-8F981FF4146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607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83B686-9B5A-8734-DCC5-A4DE9DD3B0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E6E1AB2-0FF4-CE04-FEF9-2DFBA47E924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735CA83-C89C-C81A-E454-90018BBE7D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43870B-7A73-2269-4B85-A1F94703D3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C607B-BC83-1C44-A501-8F981FF4146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236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160C92-9CA3-A784-E8E6-73E590D97E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6F97003-90FB-EF41-547D-AF2A0DF5FF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6EB21D0-4B12-CAF2-BD9C-AC000D4CFF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E3EC27-A5FA-A170-5728-F5BA80B1F9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C607B-BC83-1C44-A501-8F981FF4146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658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BC607B-BC83-1C44-A501-8F981FF4146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6310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9382B7-19F6-5618-E849-54D1546386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B37A03C-F07D-8F2D-47A5-0E4D8DD7DC2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55F33BF-4C49-8801-C46A-356AE8F1F7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879063-14D7-BAC4-FCDD-8CDA64AF1B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C607B-BC83-1C44-A501-8F981FF4146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4425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E4B756-0A7C-0486-851C-4DBB94C6EC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773A152-0F50-515D-6DE3-6E979BC4788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A21733E-D69C-2AAD-0045-DC74128794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CF3DFF-DBB9-BBE0-5335-EE11AD5013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C607B-BC83-1C44-A501-8F981FF4146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718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199469-03D5-D606-41D7-7ED88B470C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64614D8-A451-9BB5-3761-E62407D61AF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AE058A4-AF41-0319-9AFC-2547019560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C3D7F-9E2E-2A19-26D4-FE64BF175D0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C607B-BC83-1C44-A501-8F981FF4146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526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2136-154D-8E49-9F0F-8D035B85AE6F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056C-9350-3E4B-911C-FCF80EDBF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31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2136-154D-8E49-9F0F-8D035B85AE6F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056C-9350-3E4B-911C-FCF80EDBF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37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2136-154D-8E49-9F0F-8D035B85AE6F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056C-9350-3E4B-911C-FCF80EDBF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91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2136-154D-8E49-9F0F-8D035B85AE6F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056C-9350-3E4B-911C-FCF80EDBF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89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2136-154D-8E49-9F0F-8D035B85AE6F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056C-9350-3E4B-911C-FCF80EDBF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53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2136-154D-8E49-9F0F-8D035B85AE6F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056C-9350-3E4B-911C-FCF80EDBF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0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2136-154D-8E49-9F0F-8D035B85AE6F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056C-9350-3E4B-911C-FCF80EDBF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52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2136-154D-8E49-9F0F-8D035B85AE6F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056C-9350-3E4B-911C-FCF80EDBF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87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2136-154D-8E49-9F0F-8D035B85AE6F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056C-9350-3E4B-911C-FCF80EDBF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135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2136-154D-8E49-9F0F-8D035B85AE6F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056C-9350-3E4B-911C-FCF80EDBF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87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2136-154D-8E49-9F0F-8D035B85AE6F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056C-9350-3E4B-911C-FCF80EDBF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80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32136-154D-8E49-9F0F-8D035B85AE6F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8056C-9350-3E4B-911C-FCF80EDBF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0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a.l.taylor@leeds.ac.uk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drmkc.jrc.ec.europa.eu/inform-index/INFORM-Risk" TargetMode="External"/><Relationship Id="rId3" Type="http://schemas.openxmlformats.org/officeDocument/2006/relationships/image" Target="../media/image1.jpg"/><Relationship Id="rId7" Type="http://schemas.openxmlformats.org/officeDocument/2006/relationships/hyperlink" Target="https://data.worldbank.org/indicator/SI.POV.GINI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fragilestatesindex.org/" TargetMode="External"/><Relationship Id="rId5" Type="http://schemas.openxmlformats.org/officeDocument/2006/relationships/hyperlink" Target="https://www.worldbank.org/en/publication/worldwide-governance-indicators" TargetMode="External"/><Relationship Id="rId4" Type="http://schemas.openxmlformats.org/officeDocument/2006/relationships/hyperlink" Target="https://www.emdat.be/" TargetMode="External"/><Relationship Id="rId9" Type="http://schemas.openxmlformats.org/officeDocument/2006/relationships/hyperlink" Target="https://gain.nd.edu/our-work/country-index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hyperlink" Target="https://leedsubs.eu.qualtrics.com/jfe/form/SV_5hDFxEF2OVdR5YO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rp.lrfoundation.org.uk/news-and-funding/lloyds-register-foundation-invests-2-million-in-new-projects-to-put-world-risk-poll-into-action/#:~:text=Navigating%20global%20risks%20through%20cultural,%2C%20and%20health%2Drelated%20threats.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lood#/media/File:Katrina-new-orleans-flooding3-2005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rp.lrfoundation.org.uk/data-resources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E4A62A27-F9F7-6740-95F2-A32D07E72F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1002651"/>
            <a:ext cx="9144000" cy="2387600"/>
          </a:xfrm>
        </p:spPr>
        <p:txBody>
          <a:bodyPr/>
          <a:lstStyle/>
          <a:p>
            <a:r>
              <a:rPr lang="en-US" dirty="0"/>
              <a:t>Presentation title slide</a:t>
            </a:r>
          </a:p>
        </p:txBody>
      </p:sp>
      <p:sp>
        <p:nvSpPr>
          <p:cNvPr id="3" name="Text Placeholder 1"/>
          <p:cNvSpPr txBox="1">
            <a:spLocks/>
          </p:cNvSpPr>
          <p:nvPr/>
        </p:nvSpPr>
        <p:spPr>
          <a:xfrm>
            <a:off x="339724" y="1904546"/>
            <a:ext cx="11431361" cy="4003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Utilising the World Risk Poll: Analysing predictors of risk perception and preparedness to develop effective weather risk communication</a:t>
            </a:r>
            <a:endParaRPr lang="en-GB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GB" sz="24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GB" sz="2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Andrea L. Taylor</a:t>
            </a:r>
          </a:p>
          <a:p>
            <a:r>
              <a:rPr lang="en-GB" sz="2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hlinkClick r:id="rId4"/>
              </a:rPr>
              <a:t>a.l.taylor@leeds.ac.uk</a:t>
            </a:r>
            <a:endParaRPr lang="en-GB" sz="24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GB" sz="24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GB" sz="2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Sarah Jenkins, Barbara Summers, Jack Thompson, Yim Ling Siu, Suraje Dessai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41FF964-36B0-D771-E327-03355594CE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8418" y="204273"/>
            <a:ext cx="1491011" cy="1491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446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6345BB0-F96C-8221-27D9-17EF7ADF64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hidden="1">
            <a:extLst>
              <a:ext uri="{FF2B5EF4-FFF2-40B4-BE49-F238E27FC236}">
                <a16:creationId xmlns:a16="http://schemas.microsoft.com/office/drawing/2014/main" id="{AD4C72F5-F6D4-0E02-DEF9-0127B92C6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783710"/>
            <a:ext cx="9144000" cy="2387600"/>
          </a:xfrm>
        </p:spPr>
        <p:txBody>
          <a:bodyPr/>
          <a:lstStyle/>
          <a:p>
            <a:r>
              <a:rPr lang="en-US" dirty="0"/>
              <a:t>Text</a:t>
            </a:r>
            <a:r>
              <a:rPr lang="en-US" baseline="0" dirty="0"/>
              <a:t> hierarchy and formatting information slide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4FDEA91-5867-84AB-2DC6-204B15593A1D}"/>
              </a:ext>
            </a:extLst>
          </p:cNvPr>
          <p:cNvSpPr/>
          <p:nvPr/>
        </p:nvSpPr>
        <p:spPr>
          <a:xfrm>
            <a:off x="307866" y="1898214"/>
            <a:ext cx="115437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3200" dirty="0">
                <a:solidFill>
                  <a:srgbClr val="0F1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Integrating country level information on…</a:t>
            </a:r>
          </a:p>
          <a:p>
            <a:pPr algn="l"/>
            <a:endParaRPr lang="en-GB" sz="3200" dirty="0">
              <a:solidFill>
                <a:srgbClr val="0F17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F1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Disasters (</a:t>
            </a:r>
            <a:r>
              <a:rPr lang="en-GB" sz="2800" dirty="0">
                <a:solidFill>
                  <a:srgbClr val="0F172A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EMDAT</a:t>
            </a:r>
            <a:r>
              <a:rPr lang="en-GB" sz="2800" dirty="0">
                <a:solidFill>
                  <a:srgbClr val="0F1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F1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Governance (</a:t>
            </a:r>
            <a:r>
              <a:rPr lang="en-GB" sz="2800" dirty="0">
                <a:solidFill>
                  <a:srgbClr val="0F172A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World Governance Indicators</a:t>
            </a:r>
            <a:r>
              <a:rPr lang="en-GB" sz="2800" dirty="0">
                <a:solidFill>
                  <a:srgbClr val="0F1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800" dirty="0">
                <a:solidFill>
                  <a:srgbClr val="0F172A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Fragile States Index</a:t>
            </a:r>
            <a:r>
              <a:rPr lang="en-GB" sz="2800" dirty="0">
                <a:solidFill>
                  <a:srgbClr val="0F1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F1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Wealth inequality (</a:t>
            </a:r>
            <a:r>
              <a:rPr lang="en-GB" sz="2800" dirty="0">
                <a:solidFill>
                  <a:srgbClr val="0F172A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GINI index</a:t>
            </a:r>
            <a:r>
              <a:rPr lang="en-GB" sz="2800" dirty="0">
                <a:solidFill>
                  <a:srgbClr val="0F1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F1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Climate risk (</a:t>
            </a:r>
            <a:r>
              <a:rPr lang="en-GB" sz="2800" dirty="0">
                <a:solidFill>
                  <a:srgbClr val="0F172A"/>
                </a:solidFill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INFORM</a:t>
            </a:r>
            <a:r>
              <a:rPr lang="en-GB" sz="2800" dirty="0">
                <a:solidFill>
                  <a:srgbClr val="0F1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800" dirty="0">
                <a:solidFill>
                  <a:srgbClr val="0F172A"/>
                </a:solidFill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ND GAIN</a:t>
            </a:r>
            <a:r>
              <a:rPr lang="en-GB" sz="2800" dirty="0">
                <a:solidFill>
                  <a:srgbClr val="0F1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F17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39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430B9D7-EB36-03B8-C008-668057957D39}"/>
              </a:ext>
            </a:extLst>
          </p:cNvPr>
          <p:cNvSpPr txBox="1"/>
          <p:nvPr/>
        </p:nvSpPr>
        <p:spPr>
          <a:xfrm>
            <a:off x="225632" y="2128365"/>
            <a:ext cx="31985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Preliminary analyses are already showing that the relationship between reported severe weather experience and beliefs about governmental preparedness differs between countries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FD0ED78-07EF-B8EB-12E6-1AE2B37388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92"/>
          <a:stretch/>
        </p:blipFill>
        <p:spPr bwMode="auto">
          <a:xfrm>
            <a:off x="3424136" y="858244"/>
            <a:ext cx="8403772" cy="5767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FA12C9A4-FD5D-461A-3AFD-6A6732878D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46" t="4110" r="30613" b="92330"/>
          <a:stretch/>
        </p:blipFill>
        <p:spPr bwMode="auto">
          <a:xfrm>
            <a:off x="2726292" y="356554"/>
            <a:ext cx="6096001" cy="501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01FFFA-A7AE-AB94-F0C2-43E831301224}"/>
              </a:ext>
            </a:extLst>
          </p:cNvPr>
          <p:cNvSpPr txBox="1"/>
          <p:nvPr/>
        </p:nvSpPr>
        <p:spPr>
          <a:xfrm>
            <a:off x="3154878" y="72868"/>
            <a:ext cx="50597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National government well prepared to deal with disasters?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E16EEB-7C93-33CB-5D5B-607AED217554}"/>
              </a:ext>
            </a:extLst>
          </p:cNvPr>
          <p:cNvSpPr txBox="1"/>
          <p:nvPr/>
        </p:nvSpPr>
        <p:spPr>
          <a:xfrm>
            <a:off x="8280401" y="131594"/>
            <a:ext cx="40705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/>
              <a:t>Experience of  severe weather events</a:t>
            </a:r>
          </a:p>
          <a:p>
            <a:pPr algn="ctr"/>
            <a:r>
              <a:rPr lang="en-GB" sz="1600" dirty="0"/>
              <a:t>No-Yes</a:t>
            </a:r>
          </a:p>
        </p:txBody>
      </p:sp>
    </p:spTree>
    <p:extLst>
      <p:ext uri="{BB962C8B-B14F-4D97-AF65-F5344CB8AC3E}">
        <p14:creationId xmlns:p14="http://schemas.microsoft.com/office/powerpoint/2010/main" val="536481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2B8B583-9C0B-F53A-6F42-6D26C6E615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hidden="1">
            <a:extLst>
              <a:ext uri="{FF2B5EF4-FFF2-40B4-BE49-F238E27FC236}">
                <a16:creationId xmlns:a16="http://schemas.microsoft.com/office/drawing/2014/main" id="{864D3C1F-4388-DED8-C0FA-822391ECD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783710"/>
            <a:ext cx="9144000" cy="2387600"/>
          </a:xfrm>
        </p:spPr>
        <p:txBody>
          <a:bodyPr/>
          <a:lstStyle/>
          <a:p>
            <a:r>
              <a:rPr lang="en-US" dirty="0"/>
              <a:t>Text</a:t>
            </a:r>
            <a:r>
              <a:rPr lang="en-US" baseline="0" dirty="0"/>
              <a:t> hierarchy and formatting information slide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72F02D9-99DB-481A-005D-326A02A67CB1}"/>
              </a:ext>
            </a:extLst>
          </p:cNvPr>
          <p:cNvGrpSpPr/>
          <p:nvPr/>
        </p:nvGrpSpPr>
        <p:grpSpPr>
          <a:xfrm>
            <a:off x="1312545" y="3363012"/>
            <a:ext cx="9566910" cy="2347520"/>
            <a:chOff x="720090" y="3591150"/>
            <a:chExt cx="8723064" cy="1879479"/>
          </a:xfrm>
        </p:grpSpPr>
        <p:pic>
          <p:nvPicPr>
            <p:cNvPr id="5" name="Picture 2">
              <a:extLst>
                <a:ext uri="{FF2B5EF4-FFF2-40B4-BE49-F238E27FC236}">
                  <a16:creationId xmlns:a16="http://schemas.microsoft.com/office/drawing/2014/main" id="{B6AA8E86-B226-2FB8-4E89-8A85C4A6C88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430" t="78513" r="70560" b="12622"/>
            <a:stretch/>
          </p:blipFill>
          <p:spPr bwMode="auto">
            <a:xfrm>
              <a:off x="720090" y="3720425"/>
              <a:ext cx="2108200" cy="1750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2ED1153A-438F-3289-004A-17D8D53F850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868" t="78685" r="33989" b="12601"/>
            <a:stretch/>
          </p:blipFill>
          <p:spPr bwMode="auto">
            <a:xfrm>
              <a:off x="2976199" y="3720425"/>
              <a:ext cx="2448441" cy="1750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1D583483-1D6D-F29E-5170-63A29D42BFF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07" t="63683" r="69835" b="28902"/>
            <a:stretch/>
          </p:blipFill>
          <p:spPr bwMode="auto">
            <a:xfrm>
              <a:off x="5120639" y="3782528"/>
              <a:ext cx="2101427" cy="14871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>
              <a:extLst>
                <a:ext uri="{FF2B5EF4-FFF2-40B4-BE49-F238E27FC236}">
                  <a16:creationId xmlns:a16="http://schemas.microsoft.com/office/drawing/2014/main" id="{CCA5832B-5710-61CF-B919-D0B325E9E59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068" t="9136" r="43953" b="82642"/>
            <a:stretch/>
          </p:blipFill>
          <p:spPr bwMode="auto">
            <a:xfrm>
              <a:off x="6887192" y="3591150"/>
              <a:ext cx="2264970" cy="1750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7AABB2D5-FC39-80CD-4B07-6F92EBDCFAD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430" t="86068" r="70560" b="12622"/>
            <a:stretch/>
          </p:blipFill>
          <p:spPr bwMode="auto">
            <a:xfrm>
              <a:off x="720090" y="5212080"/>
              <a:ext cx="2108200" cy="2585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49D93494-6391-87C3-BB97-10B9B867C23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868" t="85412" r="33989" b="12601"/>
            <a:stretch/>
          </p:blipFill>
          <p:spPr bwMode="auto">
            <a:xfrm>
              <a:off x="5059799" y="5070144"/>
              <a:ext cx="2448441" cy="3990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58CB274C-0073-7D53-8170-F1C28967776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868" t="85412" r="33989" b="12601"/>
            <a:stretch/>
          </p:blipFill>
          <p:spPr bwMode="auto">
            <a:xfrm>
              <a:off x="6994713" y="5067875"/>
              <a:ext cx="2448441" cy="3990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Picture 2">
            <a:extLst>
              <a:ext uri="{FF2B5EF4-FFF2-40B4-BE49-F238E27FC236}">
                <a16:creationId xmlns:a16="http://schemas.microsoft.com/office/drawing/2014/main" id="{DC36BC71-BF23-3B57-6473-833B963003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46" t="4110" r="30613" b="92330"/>
          <a:stretch/>
        </p:blipFill>
        <p:spPr bwMode="auto">
          <a:xfrm>
            <a:off x="1008615" y="2673213"/>
            <a:ext cx="10343679" cy="851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19006E8-D848-3469-D46F-6528B3F4D1E0}"/>
              </a:ext>
            </a:extLst>
          </p:cNvPr>
          <p:cNvSpPr txBox="1"/>
          <p:nvPr/>
        </p:nvSpPr>
        <p:spPr>
          <a:xfrm>
            <a:off x="2756613" y="5946475"/>
            <a:ext cx="6630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Experience of severe weather: No-Yes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64F0D8C-AEC1-A0E9-6B6B-7F6D5DC724BD}"/>
              </a:ext>
            </a:extLst>
          </p:cNvPr>
          <p:cNvSpPr txBox="1"/>
          <p:nvPr/>
        </p:nvSpPr>
        <p:spPr>
          <a:xfrm>
            <a:off x="1165795" y="2021582"/>
            <a:ext cx="99459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National government well prepared to deal with disasters?</a:t>
            </a:r>
          </a:p>
        </p:txBody>
      </p:sp>
    </p:spTree>
    <p:extLst>
      <p:ext uri="{BB962C8B-B14F-4D97-AF65-F5344CB8AC3E}">
        <p14:creationId xmlns:p14="http://schemas.microsoft.com/office/powerpoint/2010/main" val="2723340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41A6536-4776-559C-BEEE-6F37772E43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hidden="1">
            <a:extLst>
              <a:ext uri="{FF2B5EF4-FFF2-40B4-BE49-F238E27FC236}">
                <a16:creationId xmlns:a16="http://schemas.microsoft.com/office/drawing/2014/main" id="{0492FE1D-C97A-F879-0FDB-875042CD89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783710"/>
            <a:ext cx="9144000" cy="2387600"/>
          </a:xfrm>
        </p:spPr>
        <p:txBody>
          <a:bodyPr/>
          <a:lstStyle/>
          <a:p>
            <a:r>
              <a:rPr lang="en-US" dirty="0"/>
              <a:t>Text</a:t>
            </a:r>
            <a:r>
              <a:rPr lang="en-US" baseline="0" dirty="0"/>
              <a:t> hierarchy and formatting information slide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629982C-BA9A-93F5-0046-1FB7C683ECCE}"/>
              </a:ext>
            </a:extLst>
          </p:cNvPr>
          <p:cNvSpPr/>
          <p:nvPr/>
        </p:nvSpPr>
        <p:spPr>
          <a:xfrm>
            <a:off x="307866" y="1898214"/>
            <a:ext cx="1154370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3200" dirty="0">
                <a:solidFill>
                  <a:srgbClr val="0F1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points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F1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Developing effective multi-hazard early warning systems requires an understanding of the predictors of risk preparedness.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F1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early findings show that there is high variability between countries in terms of the relationship between reported experience of disasters and perceived national level preparedness.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F1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Through continuing to explore these in more detail we will identify a set of 4-5 focal countries with different characteristics.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F1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seeking input on this process from the wider disaster risk reduction and MHEWS community.</a:t>
            </a:r>
          </a:p>
        </p:txBody>
      </p:sp>
    </p:spTree>
    <p:extLst>
      <p:ext uri="{BB962C8B-B14F-4D97-AF65-F5344CB8AC3E}">
        <p14:creationId xmlns:p14="http://schemas.microsoft.com/office/powerpoint/2010/main" val="980487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2E55558-52A8-7FB9-C0EB-D1EF6F265E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hidden="1">
            <a:extLst>
              <a:ext uri="{FF2B5EF4-FFF2-40B4-BE49-F238E27FC236}">
                <a16:creationId xmlns:a16="http://schemas.microsoft.com/office/drawing/2014/main" id="{40AD25B5-EEB8-FE54-6E5B-F054131DFF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783710"/>
            <a:ext cx="9144000" cy="2387600"/>
          </a:xfrm>
        </p:spPr>
        <p:txBody>
          <a:bodyPr/>
          <a:lstStyle/>
          <a:p>
            <a:r>
              <a:rPr lang="en-US" dirty="0"/>
              <a:t>Text</a:t>
            </a:r>
            <a:r>
              <a:rPr lang="en-US" baseline="0" dirty="0"/>
              <a:t> hierarchy and formatting information slide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ACC74DB-EAA6-051C-F1DA-6AF058355398}"/>
              </a:ext>
            </a:extLst>
          </p:cNvPr>
          <p:cNvSpPr/>
          <p:nvPr/>
        </p:nvSpPr>
        <p:spPr>
          <a:xfrm>
            <a:off x="223028" y="2736874"/>
            <a:ext cx="58729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rgbClr val="0F1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  <a:p>
            <a:pPr algn="ctr"/>
            <a:endParaRPr lang="en-GB" sz="3200" dirty="0">
              <a:solidFill>
                <a:srgbClr val="0F17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dirty="0">
              <a:solidFill>
                <a:srgbClr val="0F17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3200" dirty="0">
                <a:solidFill>
                  <a:srgbClr val="0F1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Questions, comments and points for consideration welcome</a:t>
            </a:r>
          </a:p>
          <a:p>
            <a:endParaRPr lang="en-US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EFAE73-47B4-16AF-AC57-3344E5D7FDDE}"/>
              </a:ext>
            </a:extLst>
          </p:cNvPr>
          <p:cNvSpPr txBox="1"/>
          <p:nvPr/>
        </p:nvSpPr>
        <p:spPr>
          <a:xfrm>
            <a:off x="5461000" y="6198862"/>
            <a:ext cx="6629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>
                <a:solidFill>
                  <a:srgbClr val="32363A"/>
                </a:solidFill>
                <a:effectLst/>
                <a:latin typeface="72"/>
                <a:hlinkClick r:id="rId4"/>
              </a:rPr>
              <a:t>https://leedsubs.eu.qualtrics.com/jfe/form/SV_5hDFxEF2OVdR5YO</a:t>
            </a:r>
            <a:endParaRPr lang="en-GB" b="0" i="0" dirty="0">
              <a:solidFill>
                <a:srgbClr val="32363A"/>
              </a:solidFill>
              <a:effectLst/>
              <a:latin typeface="72"/>
            </a:endParaRPr>
          </a:p>
          <a:p>
            <a:endParaRPr lang="en-GB" dirty="0"/>
          </a:p>
        </p:txBody>
      </p:sp>
      <p:pic>
        <p:nvPicPr>
          <p:cNvPr id="7" name="Picture 6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2C107102-2667-5AD0-82B7-4FB6D28418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80174" y="2125337"/>
            <a:ext cx="3895725" cy="389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328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0EB9F2-21C0-E753-38B3-075317D672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130" y="1275070"/>
            <a:ext cx="3876165" cy="3876165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17D9E22-11FD-9C5D-9548-48B8E7C23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6502" y="1294525"/>
            <a:ext cx="5754896" cy="387616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sz="3200" dirty="0"/>
              <a:t>This project has been funded by the Lloyds Register Foundation as part of the Turning the World Risk Poll into Action scheme.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2000" dirty="0">
                <a:hlinkClick r:id="rId4"/>
              </a:rPr>
              <a:t>Lloyd’s Register Foundation invests £2 million in new projects to put World Risk Poll into action - The Lloyd's Register Foundation World Risk Poll (lrfoundation.org.uk)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76377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4" name="Rectangle 1053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15636" y="1318161"/>
            <a:ext cx="5680364" cy="485880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i="1" dirty="0">
                <a:effectLst/>
              </a:rPr>
              <a:t>“Over the past 50 years, there were more than 11 000 reported weather, climate and water-related disasters, resulting in just over 2 million deaths and US$ 3.64 trillion in economic losses.” 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i="1" dirty="0">
              <a:effectLst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effectLst/>
              </a:rPr>
              <a:t>World Meteorological </a:t>
            </a:r>
            <a:r>
              <a:rPr lang="en-US" sz="2400" dirty="0" err="1">
                <a:effectLst/>
              </a:rPr>
              <a:t>Organisation</a:t>
            </a:r>
            <a:r>
              <a:rPr lang="en-US" sz="2400" dirty="0">
                <a:effectLst/>
              </a:rPr>
              <a:t> (2023)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>
              <a:effectLst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700" dirty="0"/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700" dirty="0"/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700" dirty="0"/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700" dirty="0"/>
          </a:p>
          <a:p>
            <a:pPr>
              <a:lnSpc>
                <a:spcPct val="90000"/>
              </a:lnSpc>
            </a:pPr>
            <a:r>
              <a:rPr lang="en-US" sz="1700" dirty="0"/>
              <a:t>Image: </a:t>
            </a:r>
            <a:r>
              <a:rPr lang="en-US" sz="1700" b="0" i="0" dirty="0">
                <a:effectLst/>
              </a:rPr>
              <a:t> </a:t>
            </a:r>
            <a:r>
              <a:rPr lang="en-GB" sz="1600" dirty="0">
                <a:hlinkClick r:id="rId3"/>
              </a:rPr>
              <a:t>Katrina-new-orleans-flooding3-2005 - Flood - Wikipedia</a:t>
            </a:r>
            <a:endParaRPr lang="en-US" sz="1700" b="0" i="0" dirty="0">
              <a:effectLst/>
            </a:endParaRPr>
          </a:p>
        </p:txBody>
      </p:sp>
      <p:pic>
        <p:nvPicPr>
          <p:cNvPr id="1028" name="Picture 4" descr="undefined">
            <a:extLst>
              <a:ext uri="{FF2B5EF4-FFF2-40B4-BE49-F238E27FC236}">
                <a16:creationId xmlns:a16="http://schemas.microsoft.com/office/drawing/2014/main" id="{A778B405-EF97-8D56-C6C0-D487A5E8C3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29" r="24162"/>
          <a:stretch/>
        </p:blipFill>
        <p:spPr bwMode="auto"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 hidden="1">
            <a:extLst>
              <a:ext uri="{FF2B5EF4-FFF2-40B4-BE49-F238E27FC236}">
                <a16:creationId xmlns:a16="http://schemas.microsoft.com/office/drawing/2014/main" id="{59C61002-FF0A-1B46-A603-CB73A64EEA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783710"/>
            <a:ext cx="9144000" cy="2387600"/>
          </a:xfrm>
        </p:spPr>
        <p:txBody>
          <a:bodyPr/>
          <a:lstStyle/>
          <a:p>
            <a:r>
              <a:rPr lang="en-US" dirty="0"/>
              <a:t>Text</a:t>
            </a:r>
            <a:r>
              <a:rPr lang="en-US" baseline="0" dirty="0"/>
              <a:t> hierarchy and formatting information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038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AADA765-E4BC-B185-02E1-D05B3D3ECA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hidden="1">
            <a:extLst>
              <a:ext uri="{FF2B5EF4-FFF2-40B4-BE49-F238E27FC236}">
                <a16:creationId xmlns:a16="http://schemas.microsoft.com/office/drawing/2014/main" id="{D2338EAC-06DF-E45F-BE1D-4F316DDBBA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783710"/>
            <a:ext cx="9144000" cy="2387600"/>
          </a:xfrm>
        </p:spPr>
        <p:txBody>
          <a:bodyPr/>
          <a:lstStyle/>
          <a:p>
            <a:r>
              <a:rPr lang="en-US" dirty="0"/>
              <a:t>Text</a:t>
            </a:r>
            <a:r>
              <a:rPr lang="en-US" baseline="0" dirty="0"/>
              <a:t> hierarchy and formatting information slide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5629E61-B248-75F9-A440-25454B485B6E}"/>
              </a:ext>
            </a:extLst>
          </p:cNvPr>
          <p:cNvSpPr/>
          <p:nvPr/>
        </p:nvSpPr>
        <p:spPr>
          <a:xfrm>
            <a:off x="307866" y="1898214"/>
            <a:ext cx="115437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3200" dirty="0">
                <a:solidFill>
                  <a:srgbClr val="0F1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changing climate means that the frequency and severity of weather-related disasters will increase in many regions.</a:t>
            </a:r>
          </a:p>
          <a:p>
            <a:pPr algn="l"/>
            <a:endParaRPr lang="en-GB" sz="3200" dirty="0">
              <a:solidFill>
                <a:srgbClr val="0F17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3200" dirty="0">
                <a:solidFill>
                  <a:srgbClr val="0F1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Developing effective early warning communication is critical to reducing harm to people, property and infrastructure.</a:t>
            </a:r>
          </a:p>
          <a:p>
            <a:pPr algn="l"/>
            <a:endParaRPr lang="en-GB" sz="3200" dirty="0">
              <a:solidFill>
                <a:srgbClr val="0F17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3200" dirty="0">
                <a:solidFill>
                  <a:srgbClr val="0F1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do so we need to understand the current drivers of public weather and climate risk perception and preparedness. </a:t>
            </a:r>
            <a:endParaRPr lang="en-GB" sz="2800" dirty="0">
              <a:solidFill>
                <a:srgbClr val="0F172A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152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BBD3D0C-B553-095A-4A3A-CA7D8064B0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hidden="1">
            <a:extLst>
              <a:ext uri="{FF2B5EF4-FFF2-40B4-BE49-F238E27FC236}">
                <a16:creationId xmlns:a16="http://schemas.microsoft.com/office/drawing/2014/main" id="{952E3EA6-08FF-F5E0-5CF4-30EAD5CA55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783710"/>
            <a:ext cx="9144000" cy="2387600"/>
          </a:xfrm>
        </p:spPr>
        <p:txBody>
          <a:bodyPr/>
          <a:lstStyle/>
          <a:p>
            <a:r>
              <a:rPr lang="en-US" dirty="0"/>
              <a:t>Text</a:t>
            </a:r>
            <a:r>
              <a:rPr lang="en-US" baseline="0" dirty="0"/>
              <a:t> hierarchy and formatting information slide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3BC4847-E917-0B90-B797-0CF3A69E5ADF}"/>
              </a:ext>
            </a:extLst>
          </p:cNvPr>
          <p:cNvSpPr/>
          <p:nvPr/>
        </p:nvSpPr>
        <p:spPr>
          <a:xfrm>
            <a:off x="307866" y="1898214"/>
            <a:ext cx="1154370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3200" dirty="0">
                <a:solidFill>
                  <a:srgbClr val="0F1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Lloyds Register Foundation’s World Risk Poll (WRP)</a:t>
            </a:r>
          </a:p>
          <a:p>
            <a:pPr algn="l"/>
            <a:endParaRPr lang="en-GB" sz="800" dirty="0">
              <a:solidFill>
                <a:srgbClr val="0F17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F1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Conducted in 2019, 2021 and 2023 by Gallup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F1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100,000 participants across more than 190 countries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F1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Items cover…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F1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Demographics (age, gender, education, urban vs rural)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F1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Climate and weather risk perception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F1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preparedness behaviour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F1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Beliefs about governmental preparedness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F1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 in agencies/sources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0F17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3200" dirty="0">
                <a:hlinkClick r:id="rId4"/>
              </a:rPr>
              <a:t>Lloyd's Register Foundation World Risk Poll (lrfoundation.org.uk)</a:t>
            </a:r>
            <a:endParaRPr lang="en-GB" sz="3200" dirty="0">
              <a:solidFill>
                <a:srgbClr val="0F17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829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hidden="1">
            <a:extLst>
              <a:ext uri="{FF2B5EF4-FFF2-40B4-BE49-F238E27FC236}">
                <a16:creationId xmlns:a16="http://schemas.microsoft.com/office/drawing/2014/main" id="{59C61002-FF0A-1B46-A603-CB73A64EEA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783710"/>
            <a:ext cx="9144000" cy="2387600"/>
          </a:xfrm>
        </p:spPr>
        <p:txBody>
          <a:bodyPr/>
          <a:lstStyle/>
          <a:p>
            <a:r>
              <a:rPr lang="en-US" dirty="0"/>
              <a:t>Text</a:t>
            </a:r>
            <a:r>
              <a:rPr lang="en-US" baseline="0" dirty="0"/>
              <a:t> hierarchy and formatting information slide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44579" y="2642177"/>
            <a:ext cx="2664349" cy="31085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prstClr val="black"/>
                </a:solidFill>
                <a:effectLst/>
                <a:latin typeface="Arial" charset="0"/>
                <a:ea typeface="Calibri" panose="020F0502020204030204" pitchFamily="34" charset="0"/>
                <a:cs typeface="Arial" charset="0"/>
              </a:rPr>
              <a:t>Phase 1: </a:t>
            </a:r>
            <a:r>
              <a:rPr lang="en-GB" altLang="en-US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en-GB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ssess the predictors of risk perception and preparedness      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Multi-level a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nalyses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of WRP 2019, 2021 &amp; 2023 </a:t>
            </a:r>
            <a:r>
              <a:rPr lang="en-US" sz="160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Integrating further data sources.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60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60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2212CB-AA21-3FAA-7DD2-2EEA160AA0FE}"/>
              </a:ext>
            </a:extLst>
          </p:cNvPr>
          <p:cNvSpPr/>
          <p:nvPr/>
        </p:nvSpPr>
        <p:spPr>
          <a:xfrm>
            <a:off x="83820" y="1622078"/>
            <a:ext cx="12024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Goal: R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educing harm from disasters through better early warning communication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242E60-CC8F-35E6-4DE7-1897AE827C16}"/>
              </a:ext>
            </a:extLst>
          </p:cNvPr>
          <p:cNvSpPr/>
          <p:nvPr/>
        </p:nvSpPr>
        <p:spPr>
          <a:xfrm>
            <a:off x="3170658" y="2633711"/>
            <a:ext cx="2773680" cy="31085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Phase 2: Select focal countries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Use Phase 1 analysis and input from practitioners in operational weather services and disaster risk reduction to select an indicative set of 4-5 countries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3E5583-E420-4E5B-93C0-4E5D95B5E287}"/>
              </a:ext>
            </a:extLst>
          </p:cNvPr>
          <p:cNvSpPr/>
          <p:nvPr/>
        </p:nvSpPr>
        <p:spPr>
          <a:xfrm>
            <a:off x="6206068" y="2633711"/>
            <a:ext cx="2773680" cy="31085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Phase 3: Develop and test weather warning comms in focal countries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Develop and experimentally test weather warning messaging in focal countries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60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0CE16C-7ABB-35D6-1AA9-C656FF80F23B}"/>
              </a:ext>
            </a:extLst>
          </p:cNvPr>
          <p:cNvSpPr/>
          <p:nvPr/>
        </p:nvSpPr>
        <p:spPr>
          <a:xfrm>
            <a:off x="9241477" y="2633711"/>
            <a:ext cx="2664349" cy="31085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Phase 4:  Test hypotheses in 2025 WRP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Test hypotheses developed in Phases 1, 2 and 3 with the 2025 WRP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60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40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66D46C3-4D30-F60F-8A16-9C9C4B55E9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hidden="1">
            <a:extLst>
              <a:ext uri="{FF2B5EF4-FFF2-40B4-BE49-F238E27FC236}">
                <a16:creationId xmlns:a16="http://schemas.microsoft.com/office/drawing/2014/main" id="{877ADC82-F6EE-CACE-715F-9E840DCCE9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783710"/>
            <a:ext cx="9144000" cy="2387600"/>
          </a:xfrm>
        </p:spPr>
        <p:txBody>
          <a:bodyPr/>
          <a:lstStyle/>
          <a:p>
            <a:r>
              <a:rPr lang="en-US" dirty="0"/>
              <a:t>Text</a:t>
            </a:r>
            <a:r>
              <a:rPr lang="en-US" baseline="0" dirty="0"/>
              <a:t> hierarchy and formatting information slide</a:t>
            </a: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EE01142-D5B0-4F41-485A-6EB0B88258CE}"/>
              </a:ext>
            </a:extLst>
          </p:cNvPr>
          <p:cNvSpPr/>
          <p:nvPr/>
        </p:nvSpPr>
        <p:spPr>
          <a:xfrm>
            <a:off x="1962358" y="3736656"/>
            <a:ext cx="2329544" cy="93441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Country</a:t>
            </a:r>
            <a:r>
              <a:rPr lang="en-GB" sz="3200" dirty="0"/>
              <a:t> 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6206EF8-163A-4264-E578-01CE7D0DAF45}"/>
              </a:ext>
            </a:extLst>
          </p:cNvPr>
          <p:cNvSpPr/>
          <p:nvPr/>
        </p:nvSpPr>
        <p:spPr>
          <a:xfrm>
            <a:off x="366120" y="5044637"/>
            <a:ext cx="2329543" cy="72439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Experience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26EB9DD-7EAE-1FF2-30FF-8BBBC9F2C93E}"/>
              </a:ext>
            </a:extLst>
          </p:cNvPr>
          <p:cNvSpPr/>
          <p:nvPr/>
        </p:nvSpPr>
        <p:spPr>
          <a:xfrm>
            <a:off x="3629856" y="5044637"/>
            <a:ext cx="2329543" cy="72439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Preparedness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CAB9D82-E5F1-19B2-15D2-B5D9F71A5A05}"/>
              </a:ext>
            </a:extLst>
          </p:cNvPr>
          <p:cNvCxnSpPr>
            <a:stCxn id="6" idx="6"/>
            <a:endCxn id="7" idx="2"/>
          </p:cNvCxnSpPr>
          <p:nvPr/>
        </p:nvCxnSpPr>
        <p:spPr>
          <a:xfrm>
            <a:off x="2695663" y="5406835"/>
            <a:ext cx="934193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51CAF15-8B42-5F91-2E74-07BE381DA1F9}"/>
              </a:ext>
            </a:extLst>
          </p:cNvPr>
          <p:cNvSpPr txBox="1"/>
          <p:nvPr/>
        </p:nvSpPr>
        <p:spPr>
          <a:xfrm rot="10800000" flipV="1">
            <a:off x="2695663" y="5540223"/>
            <a:ext cx="18208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Positive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FD83D08-5DBC-20AB-2F87-831F44020215}"/>
              </a:ext>
            </a:extLst>
          </p:cNvPr>
          <p:cNvSpPr/>
          <p:nvPr/>
        </p:nvSpPr>
        <p:spPr>
          <a:xfrm>
            <a:off x="6134562" y="5044636"/>
            <a:ext cx="2329543" cy="72439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Experience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8BE720D-DDB6-540B-8F08-2DDCB7B4040C}"/>
              </a:ext>
            </a:extLst>
          </p:cNvPr>
          <p:cNvSpPr/>
          <p:nvPr/>
        </p:nvSpPr>
        <p:spPr>
          <a:xfrm>
            <a:off x="9398298" y="5044636"/>
            <a:ext cx="2329543" cy="72439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Preparedness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966C52C-68AB-1228-478A-01874FB6BB3A}"/>
              </a:ext>
            </a:extLst>
          </p:cNvPr>
          <p:cNvCxnSpPr>
            <a:stCxn id="12" idx="6"/>
            <a:endCxn id="13" idx="2"/>
          </p:cNvCxnSpPr>
          <p:nvPr/>
        </p:nvCxnSpPr>
        <p:spPr>
          <a:xfrm>
            <a:off x="8464105" y="5406834"/>
            <a:ext cx="934193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8BD7CA4-332B-2FE1-E3B7-809AF0E54F81}"/>
              </a:ext>
            </a:extLst>
          </p:cNvPr>
          <p:cNvSpPr txBox="1"/>
          <p:nvPr/>
        </p:nvSpPr>
        <p:spPr>
          <a:xfrm rot="10800000" flipV="1">
            <a:off x="8464105" y="5550019"/>
            <a:ext cx="18208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Positive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E0E3757-656D-0FC0-6B21-E33C437E6EBA}"/>
              </a:ext>
            </a:extLst>
          </p:cNvPr>
          <p:cNvSpPr txBox="1"/>
          <p:nvPr/>
        </p:nvSpPr>
        <p:spPr>
          <a:xfrm>
            <a:off x="368133" y="1948559"/>
            <a:ext cx="116734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Standard approaches to assessing predictors of risk perception and preparedness work when the relationship is the same in all countries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5F534EE-8E0F-0673-2E69-51F08400E36B}"/>
              </a:ext>
            </a:extLst>
          </p:cNvPr>
          <p:cNvSpPr/>
          <p:nvPr/>
        </p:nvSpPr>
        <p:spPr>
          <a:xfrm>
            <a:off x="7766429" y="3736656"/>
            <a:ext cx="2329544" cy="93441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Country</a:t>
            </a:r>
            <a:r>
              <a:rPr lang="en-GB" sz="3200" dirty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1698615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BB54023-3C18-4BB8-CDB5-8EC8468060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hidden="1">
            <a:extLst>
              <a:ext uri="{FF2B5EF4-FFF2-40B4-BE49-F238E27FC236}">
                <a16:creationId xmlns:a16="http://schemas.microsoft.com/office/drawing/2014/main" id="{4CE6B412-3A9E-083C-48C2-67DF53BAD0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783710"/>
            <a:ext cx="9144000" cy="2387600"/>
          </a:xfrm>
        </p:spPr>
        <p:txBody>
          <a:bodyPr/>
          <a:lstStyle/>
          <a:p>
            <a:r>
              <a:rPr lang="en-US" dirty="0"/>
              <a:t>Text</a:t>
            </a:r>
            <a:r>
              <a:rPr lang="en-US" baseline="0" dirty="0"/>
              <a:t> hierarchy and formatting information slide</a:t>
            </a: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FF5924E-DF49-F695-8369-6465831E5226}"/>
              </a:ext>
            </a:extLst>
          </p:cNvPr>
          <p:cNvSpPr/>
          <p:nvPr/>
        </p:nvSpPr>
        <p:spPr>
          <a:xfrm>
            <a:off x="1962358" y="3736656"/>
            <a:ext cx="2329544" cy="93441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Country</a:t>
            </a:r>
            <a:r>
              <a:rPr lang="en-GB" sz="3200" dirty="0"/>
              <a:t> 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32AC67E-4C11-2CB6-4173-507B0906204A}"/>
              </a:ext>
            </a:extLst>
          </p:cNvPr>
          <p:cNvSpPr/>
          <p:nvPr/>
        </p:nvSpPr>
        <p:spPr>
          <a:xfrm>
            <a:off x="366120" y="5044637"/>
            <a:ext cx="2329543" cy="72439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Experience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91966F6-95CC-4945-EDF6-7D0AE41C2698}"/>
              </a:ext>
            </a:extLst>
          </p:cNvPr>
          <p:cNvSpPr/>
          <p:nvPr/>
        </p:nvSpPr>
        <p:spPr>
          <a:xfrm>
            <a:off x="3629856" y="5044637"/>
            <a:ext cx="2329543" cy="72439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Preparedness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DEFBF3B-C700-A4C3-BB75-5FBF2506CA49}"/>
              </a:ext>
            </a:extLst>
          </p:cNvPr>
          <p:cNvCxnSpPr>
            <a:stCxn id="6" idx="6"/>
            <a:endCxn id="7" idx="2"/>
          </p:cNvCxnSpPr>
          <p:nvPr/>
        </p:nvCxnSpPr>
        <p:spPr>
          <a:xfrm>
            <a:off x="2695663" y="5406835"/>
            <a:ext cx="934193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EE0C845-425C-647D-868A-394D9B48D7BA}"/>
              </a:ext>
            </a:extLst>
          </p:cNvPr>
          <p:cNvSpPr txBox="1"/>
          <p:nvPr/>
        </p:nvSpPr>
        <p:spPr>
          <a:xfrm rot="10800000" flipV="1">
            <a:off x="2695663" y="5540223"/>
            <a:ext cx="18208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Positive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DF8B0DB-82C1-F6C7-9C8B-ACED1FB483D9}"/>
              </a:ext>
            </a:extLst>
          </p:cNvPr>
          <p:cNvSpPr/>
          <p:nvPr/>
        </p:nvSpPr>
        <p:spPr>
          <a:xfrm>
            <a:off x="6134562" y="5044636"/>
            <a:ext cx="2329543" cy="72439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Experience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BE0DD80-9F18-2270-BDC9-DCA3D37CA282}"/>
              </a:ext>
            </a:extLst>
          </p:cNvPr>
          <p:cNvSpPr/>
          <p:nvPr/>
        </p:nvSpPr>
        <p:spPr>
          <a:xfrm>
            <a:off x="9398298" y="5044636"/>
            <a:ext cx="2329543" cy="72439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Preparedness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2C57FA5-7838-C625-65C5-7DD31606091B}"/>
              </a:ext>
            </a:extLst>
          </p:cNvPr>
          <p:cNvCxnSpPr>
            <a:stCxn id="12" idx="6"/>
            <a:endCxn id="13" idx="2"/>
          </p:cNvCxnSpPr>
          <p:nvPr/>
        </p:nvCxnSpPr>
        <p:spPr>
          <a:xfrm>
            <a:off x="8464105" y="5406834"/>
            <a:ext cx="934193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B16501F-BABD-E3F7-F687-7AEDA1E95160}"/>
              </a:ext>
            </a:extLst>
          </p:cNvPr>
          <p:cNvSpPr txBox="1"/>
          <p:nvPr/>
        </p:nvSpPr>
        <p:spPr>
          <a:xfrm rot="10800000" flipV="1">
            <a:off x="8464105" y="5550019"/>
            <a:ext cx="18208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C00000"/>
                </a:solidFill>
              </a:rPr>
              <a:t>Negative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1CE2C76-06C8-9469-F32C-8208B128E13C}"/>
              </a:ext>
            </a:extLst>
          </p:cNvPr>
          <p:cNvSpPr txBox="1"/>
          <p:nvPr/>
        </p:nvSpPr>
        <p:spPr>
          <a:xfrm>
            <a:off x="368134" y="1948559"/>
            <a:ext cx="11162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But what if this isn’t the case?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023D252-A618-4E97-357F-460A02D225EF}"/>
              </a:ext>
            </a:extLst>
          </p:cNvPr>
          <p:cNvSpPr/>
          <p:nvPr/>
        </p:nvSpPr>
        <p:spPr>
          <a:xfrm>
            <a:off x="7766429" y="3736656"/>
            <a:ext cx="2329544" cy="93441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Country</a:t>
            </a:r>
            <a:r>
              <a:rPr lang="en-GB" sz="3200" dirty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3310720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3B1924E-C31D-A41E-04E9-644AC7A158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hidden="1">
            <a:extLst>
              <a:ext uri="{FF2B5EF4-FFF2-40B4-BE49-F238E27FC236}">
                <a16:creationId xmlns:a16="http://schemas.microsoft.com/office/drawing/2014/main" id="{E3585D2C-DBB2-5885-07D0-A6EB6025C7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783710"/>
            <a:ext cx="9144000" cy="2387600"/>
          </a:xfrm>
        </p:spPr>
        <p:txBody>
          <a:bodyPr/>
          <a:lstStyle/>
          <a:p>
            <a:r>
              <a:rPr lang="en-US" dirty="0"/>
              <a:t>Text</a:t>
            </a:r>
            <a:r>
              <a:rPr lang="en-US" baseline="0" dirty="0"/>
              <a:t> hierarchy and formatting information slide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B534272-F085-D0D5-C439-DAF12D40809E}"/>
              </a:ext>
            </a:extLst>
          </p:cNvPr>
          <p:cNvSpPr/>
          <p:nvPr/>
        </p:nvSpPr>
        <p:spPr>
          <a:xfrm>
            <a:off x="307866" y="1898214"/>
            <a:ext cx="1173371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3200" dirty="0">
                <a:solidFill>
                  <a:srgbClr val="0F1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Predicting risk perception and preparedness</a:t>
            </a:r>
          </a:p>
          <a:p>
            <a:pPr algn="l"/>
            <a:endParaRPr lang="en-GB" sz="3200" dirty="0">
              <a:solidFill>
                <a:srgbClr val="0F17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F1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Several </a:t>
            </a:r>
            <a:r>
              <a:rPr lang="en-GB" sz="2800" dirty="0">
                <a:solidFill>
                  <a:srgbClr val="0F172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factors have been linked to risk perception and preparedness (e.g. experience, education, trust in authorities).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F172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Which generalisable predictors of risk perception and preparedness?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F1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factors are country/context specific predictors?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F1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understanding the latter in may help us to develop better warning communications.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F172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 using a multi-level approach that accounts for country-level as well as individual-level differences we can gain a clearer picture.</a:t>
            </a:r>
          </a:p>
        </p:txBody>
      </p:sp>
    </p:spTree>
    <p:extLst>
      <p:ext uri="{BB962C8B-B14F-4D97-AF65-F5344CB8AC3E}">
        <p14:creationId xmlns:p14="http://schemas.microsoft.com/office/powerpoint/2010/main" val="4271094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7268</TotalTime>
  <Words>798</Words>
  <Application>Microsoft Office PowerPoint</Application>
  <PresentationFormat>Widescreen</PresentationFormat>
  <Paragraphs>123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72</vt:lpstr>
      <vt:lpstr>Arial</vt:lpstr>
      <vt:lpstr>Calibri</vt:lpstr>
      <vt:lpstr>Calibri Light</vt:lpstr>
      <vt:lpstr>Office Theme</vt:lpstr>
      <vt:lpstr>Presentation title slide</vt:lpstr>
      <vt:lpstr>PowerPoint Presentation</vt:lpstr>
      <vt:lpstr>Text hierarchy and formatting information slide</vt:lpstr>
      <vt:lpstr>Text hierarchy and formatting information slide</vt:lpstr>
      <vt:lpstr>Text hierarchy and formatting information slide</vt:lpstr>
      <vt:lpstr>Text hierarchy and formatting information slide</vt:lpstr>
      <vt:lpstr>Text hierarchy and formatting information slide</vt:lpstr>
      <vt:lpstr>Text hierarchy and formatting information slide</vt:lpstr>
      <vt:lpstr>Text hierarchy and formatting information slide</vt:lpstr>
      <vt:lpstr>Text hierarchy and formatting information slide</vt:lpstr>
      <vt:lpstr>PowerPoint Presentation</vt:lpstr>
      <vt:lpstr>Text hierarchy and formatting information slide</vt:lpstr>
      <vt:lpstr>Text hierarchy and formatting information slide</vt:lpstr>
      <vt:lpstr>Text hierarchy and formatting information slide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Casey Dickinson</dc:creator>
  <cp:lastModifiedBy>Andrea Taylor</cp:lastModifiedBy>
  <cp:revision>49</cp:revision>
  <dcterms:created xsi:type="dcterms:W3CDTF">2017-03-28T10:31:45Z</dcterms:created>
  <dcterms:modified xsi:type="dcterms:W3CDTF">2024-03-06T13:45:35Z</dcterms:modified>
</cp:coreProperties>
</file>